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6" r:id="rId2"/>
    <p:sldId id="258" r:id="rId3"/>
    <p:sldId id="260" r:id="rId4"/>
    <p:sldId id="261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AE8C14-4CAC-4732-89F5-0CA80B3B25C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2FAA00-F3CA-4D13-A978-A2CE4A158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.wikipedia.org/wiki/%D0%90%D0%BD%D0%B3%D0%BB%D0%B8%D1%86%D0%B8%D0%B7%D0%B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56B5E075-E686-4CAA-B4AE-A357D3C58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91" y="1556792"/>
            <a:ext cx="8611998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Образовательное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событие «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Нетворкинг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-холл»:</a:t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 умение находить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противоречия в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сплошных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несплошных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текстах»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147" name="Подзаголовок 2">
            <a:extLst>
              <a:ext uri="{FF2B5EF4-FFF2-40B4-BE49-F238E27FC236}">
                <a16:creationId xmlns:a16="http://schemas.microsoft.com/office/drawing/2014/main" xmlns="" id="{F540936A-828B-4B7B-89AC-8BF726445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8900030" cy="119841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Татьяна Васильевна 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Голушкова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учитель русского языка и   литературы       </a:t>
            </a:r>
          </a:p>
          <a:p>
            <a:pPr algn="ctr" eaLnBrk="1" hangingPunct="1"/>
            <a:endParaRPr lang="ru-RU" altLang="ru-RU" sz="21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  <a:latin typeface="Georgia" panose="02040502050405020303" pitchFamily="18" charset="0"/>
              </a:rPr>
              <a:t>Ноябрь 2018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E8AAAF-A53E-4737-A762-F546C60E6DD7}"/>
              </a:ext>
            </a:extLst>
          </p:cNvPr>
          <p:cNvSpPr/>
          <p:nvPr/>
        </p:nvSpPr>
        <p:spPr>
          <a:xfrm>
            <a:off x="1766075" y="514778"/>
            <a:ext cx="6912769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latin typeface="Georgia" panose="02040502050405020303" pitchFamily="18" charset="0"/>
              </a:rPr>
              <a:t>Муниципальное автономное общеобразовательное учреждение</a:t>
            </a:r>
            <a:br>
              <a:rPr lang="ru-RU" sz="1500" dirty="0">
                <a:latin typeface="Georgia" panose="02040502050405020303" pitchFamily="18" charset="0"/>
              </a:rPr>
            </a:br>
            <a:r>
              <a:rPr lang="ru-RU" sz="1500" dirty="0">
                <a:latin typeface="Georgia" panose="02040502050405020303" pitchFamily="18" charset="0"/>
              </a:rPr>
              <a:t>«Средняя общеобразовательная школа «</a:t>
            </a:r>
            <a:r>
              <a:rPr lang="ru-RU" sz="1500" dirty="0" err="1">
                <a:latin typeface="Georgia" panose="02040502050405020303" pitchFamily="18" charset="0"/>
              </a:rPr>
              <a:t>Мастерград</a:t>
            </a:r>
            <a:r>
              <a:rPr lang="ru-RU" sz="1500" dirty="0">
                <a:latin typeface="Georgia" panose="02040502050405020303" pitchFamily="18" charset="0"/>
              </a:rPr>
              <a:t>»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500" dirty="0">
                <a:latin typeface="Georgia" panose="02040502050405020303" pitchFamily="18" charset="0"/>
              </a:rPr>
              <a:t>г. Перми</a:t>
            </a:r>
            <a:endParaRPr lang="ru-RU" sz="1500" dirty="0"/>
          </a:p>
        </p:txBody>
      </p:sp>
      <p:pic>
        <p:nvPicPr>
          <p:cNvPr id="1026" name="Picture 2" descr="http://www.playcast.ru/uploads/2012/01/23/30306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0385"/>
            <a:ext cx="2577714" cy="23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000" dirty="0" smtClean="0"/>
              <a:t>                        </a:t>
            </a:r>
          </a:p>
          <a:p>
            <a:pPr marL="514350" indent="-514350">
              <a:buNone/>
            </a:pPr>
            <a:r>
              <a:rPr lang="ru-RU" sz="2000" b="1" i="1" dirty="0" smtClean="0"/>
              <a:t>                       Причины разработки ОС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/>
              <a:t> Отсутствие у учеников  системного навыка  критического восприятия информации.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</a:t>
            </a:r>
            <a:r>
              <a:rPr lang="ru-RU" sz="2000" dirty="0" smtClean="0"/>
              <a:t>казание помощи учащимся в развитии умения находить противоречивую информацию  в сплошных и </a:t>
            </a:r>
            <a:r>
              <a:rPr lang="ru-RU" sz="2000" dirty="0" err="1" smtClean="0"/>
              <a:t>несплошных</a:t>
            </a:r>
            <a:r>
              <a:rPr lang="ru-RU" sz="2000" dirty="0" smtClean="0"/>
              <a:t> текстах. </a:t>
            </a:r>
          </a:p>
          <a:p>
            <a:pPr marL="514350" indent="-514350">
              <a:buNone/>
            </a:pPr>
            <a:r>
              <a:rPr lang="ru-RU" sz="2000" dirty="0" smtClean="0"/>
              <a:t>                                </a:t>
            </a:r>
            <a:r>
              <a:rPr lang="ru-RU" sz="2000" b="1" i="1" dirty="0" smtClean="0"/>
              <a:t>Апробация ОС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Проходила на параллели 8 классов.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Носила обучающий характер, направленный на формирование умения выделять противоречивые факты и суждения. </a:t>
            </a:r>
          </a:p>
          <a:p>
            <a:pPr>
              <a:buNone/>
            </a:pPr>
            <a:r>
              <a:rPr lang="ru-RU" sz="2000" b="1" i="1" dirty="0" smtClean="0"/>
              <a:t>   Обоснование актуальности конкретизированного                  </a:t>
            </a:r>
            <a:r>
              <a:rPr lang="ru-RU" sz="2000" b="1" i="1" dirty="0" err="1" smtClean="0"/>
              <a:t>метапредметного</a:t>
            </a:r>
            <a:r>
              <a:rPr lang="ru-RU" sz="2000" b="1" i="1" dirty="0" smtClean="0"/>
              <a:t> (личностного) результата:</a:t>
            </a:r>
          </a:p>
          <a:p>
            <a:pPr>
              <a:buNone/>
            </a:pPr>
            <a:r>
              <a:rPr lang="ru-RU" sz="2000" dirty="0" smtClean="0"/>
              <a:t>   Важно  уметь находить  </a:t>
            </a:r>
            <a:br>
              <a:rPr lang="ru-RU" sz="2000" dirty="0" smtClean="0"/>
            </a:br>
            <a:r>
              <a:rPr lang="ru-RU" sz="2000" dirty="0" smtClean="0"/>
              <a:t>противоречия  в источнике </a:t>
            </a:r>
            <a:br>
              <a:rPr lang="ru-RU" sz="2000" dirty="0" smtClean="0"/>
            </a:br>
            <a:r>
              <a:rPr lang="ru-RU" sz="2000" dirty="0" smtClean="0"/>
              <a:t>информации с целью оценки </a:t>
            </a:r>
            <a:br>
              <a:rPr lang="ru-RU" sz="2000" dirty="0" smtClean="0"/>
            </a:br>
            <a:r>
              <a:rPr lang="ru-RU" sz="2000" dirty="0" smtClean="0"/>
              <a:t>степени  её достоверности. </a:t>
            </a:r>
          </a:p>
          <a:p>
            <a:pPr marL="514350" indent="-514350">
              <a:buNone/>
            </a:pPr>
            <a:endParaRPr lang="ru-RU" sz="2000" dirty="0"/>
          </a:p>
        </p:txBody>
      </p:sp>
      <p:pic>
        <p:nvPicPr>
          <p:cNvPr id="2050" name="Picture 2" descr="https://mszn27.ru/sites/files/mszn/kgu/kgucri/picture/2017/287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986" y="4670409"/>
            <a:ext cx="3498014" cy="21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Нетворкинг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цизм"/>
              </a:rPr>
              <a:t>англицизм</a:t>
            </a:r>
            <a:r>
              <a:rPr lang="ru-RU" sz="1800" dirty="0"/>
              <a:t> от </a:t>
            </a:r>
            <a:r>
              <a:rPr lang="ru-RU" sz="1800" i="1" dirty="0" err="1"/>
              <a:t>networking</a:t>
            </a:r>
            <a:r>
              <a:rPr lang="ru-RU" sz="1800" dirty="0"/>
              <a:t> – </a:t>
            </a:r>
            <a:r>
              <a:rPr lang="ru-RU" sz="1800" i="1" dirty="0"/>
              <a:t>букв.</a:t>
            </a:r>
            <a:r>
              <a:rPr lang="ru-RU" sz="1800" dirty="0"/>
              <a:t> плетение сети: </a:t>
            </a:r>
            <a:r>
              <a:rPr lang="ru-RU" sz="1800" i="1" dirty="0" err="1"/>
              <a:t>net</a:t>
            </a:r>
            <a:r>
              <a:rPr lang="ru-RU" sz="1800" dirty="0"/>
              <a:t> – сеть + </a:t>
            </a:r>
            <a:r>
              <a:rPr lang="ru-RU" sz="1800" i="1" dirty="0" err="1"/>
              <a:t>work</a:t>
            </a:r>
            <a:r>
              <a:rPr lang="ru-RU" sz="1800" dirty="0"/>
              <a:t> – работать) — это социальная и профессиональная деятельность, направленная на то, чтобы с помощью круга друзей и знакомых максимально быстро и эффективно решать сложные жизненные задачи 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  Противоречие-</a:t>
            </a:r>
            <a:r>
              <a:rPr lang="ru-RU" sz="1800" dirty="0" smtClean="0"/>
              <a:t> </a:t>
            </a:r>
            <a:r>
              <a:rPr lang="ru-RU" sz="1800" dirty="0"/>
              <a:t>отношение двух фактов, суждений, каждое из которых  является отрицанием другого.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 Типы </a:t>
            </a:r>
            <a:r>
              <a:rPr lang="ru-RU" sz="1800" b="1" dirty="0"/>
              <a:t>противоречий: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Факт 1     ______________________Факт2</a:t>
            </a:r>
          </a:p>
          <a:p>
            <a:pPr>
              <a:buNone/>
            </a:pPr>
            <a:r>
              <a:rPr lang="ru-RU" sz="1800" dirty="0"/>
              <a:t>Суждение 1 ___________________   Суждение 2</a:t>
            </a:r>
          </a:p>
          <a:p>
            <a:pPr>
              <a:buNone/>
            </a:pPr>
            <a:r>
              <a:rPr lang="ru-RU" sz="1800" dirty="0" err="1"/>
              <a:t>Суждение______________________</a:t>
            </a:r>
            <a:r>
              <a:rPr lang="ru-RU" sz="1800" dirty="0"/>
              <a:t> Факт 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 Факт</a:t>
            </a:r>
            <a:r>
              <a:rPr lang="ru-RU" sz="1800" dirty="0" smtClean="0"/>
              <a:t>-  это какое-либо событие, которое мы признаём как истину ( совершившееся, </a:t>
            </a:r>
            <a:r>
              <a:rPr lang="ru-RU" sz="1800" dirty="0" err="1" smtClean="0"/>
              <a:t>подтверждённное</a:t>
            </a:r>
            <a:r>
              <a:rPr lang="ru-RU" sz="1800" dirty="0" smtClean="0"/>
              <a:t> датами, цифрами, местом, лицами, временем). </a:t>
            </a:r>
            <a:r>
              <a:rPr lang="ru-RU" sz="1800" i="1" u="sng" dirty="0" smtClean="0"/>
              <a:t>Конференция была проведена 28 ноября </a:t>
            </a:r>
            <a:r>
              <a:rPr lang="ru-RU" sz="1800" i="1" u="sng" dirty="0"/>
              <a:t> </a:t>
            </a:r>
            <a:r>
              <a:rPr lang="ru-RU" sz="1800" i="1" u="sng" dirty="0" smtClean="0"/>
              <a:t>в МАОУ «СОШ  «</a:t>
            </a:r>
            <a:r>
              <a:rPr lang="ru-RU" sz="1800" i="1" u="sng" dirty="0" err="1" smtClean="0"/>
              <a:t>Мастерград</a:t>
            </a:r>
            <a:r>
              <a:rPr lang="ru-RU" sz="1800" i="1" u="sng" dirty="0" smtClean="0"/>
              <a:t>».</a:t>
            </a:r>
            <a:endParaRPr lang="ru-RU" sz="1800" i="1" u="sng" dirty="0"/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Суждение </a:t>
            </a:r>
            <a:r>
              <a:rPr lang="ru-RU" sz="1800" b="1" dirty="0"/>
              <a:t>– </a:t>
            </a:r>
            <a:r>
              <a:rPr lang="ru-RU" sz="1800" dirty="0"/>
              <a:t>это  </a:t>
            </a:r>
            <a:r>
              <a:rPr lang="ru-RU" sz="1800" dirty="0" smtClean="0"/>
              <a:t>мнение по поводу какого-либо события, процесса, явления. Его необходимо доказать</a:t>
            </a:r>
            <a:r>
              <a:rPr lang="ru-RU" sz="1800" u="sng" dirty="0" smtClean="0"/>
              <a:t>.  </a:t>
            </a:r>
            <a:r>
              <a:rPr lang="ru-RU" sz="1800" i="1" u="sng" dirty="0" smtClean="0"/>
              <a:t>На </a:t>
            </a:r>
            <a:r>
              <a:rPr lang="ru-RU" sz="1800" i="1" u="sng" dirty="0" smtClean="0"/>
              <a:t>конференции </a:t>
            </a:r>
            <a:r>
              <a:rPr lang="ru-RU" sz="1800" i="1" u="sng" dirty="0" smtClean="0"/>
              <a:t>28 ноября в  МАОУ «СОШ «Мастерград» присутствуют лучшие педагоги Пермского края. </a:t>
            </a:r>
            <a:endParaRPr lang="ru-RU" dirty="0"/>
          </a:p>
        </p:txBody>
      </p:sp>
      <p:pic>
        <p:nvPicPr>
          <p:cNvPr id="3080" name="Picture 8" descr="http://advice4you.ru/wp-content/uploads/2017/08/pro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324" y="2420888"/>
            <a:ext cx="1579676" cy="194421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i="1" dirty="0" smtClean="0">
                <a:latin typeface="Georgia" panose="02040502050405020303" pitchFamily="18" charset="0"/>
              </a:rPr>
              <a:t>Первый этап.</a:t>
            </a:r>
            <a:r>
              <a:rPr lang="ru-RU" sz="1500" i="1" dirty="0" smtClean="0">
                <a:latin typeface="Georgia" panose="02040502050405020303" pitchFamily="18" charset="0"/>
              </a:rPr>
              <a:t> </a:t>
            </a:r>
            <a:r>
              <a:rPr lang="ru-RU" sz="1500" b="1" i="1" dirty="0" smtClean="0">
                <a:latin typeface="Georgia" panose="02040502050405020303" pitchFamily="18" charset="0"/>
              </a:rPr>
              <a:t>Индивидуальная самостоятельная работа.</a:t>
            </a:r>
            <a:endParaRPr lang="ru-RU" sz="15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Georgia" panose="02040502050405020303" pitchFamily="18" charset="0"/>
              </a:rPr>
              <a:t>Учащимся предлагаются  для  прочтения  несколько   текстов одной тематики. После их  изучения  нужно зафиксировать свои наблюдения в первой части Рабочего листа – таблица № 1, а именно,  найти противоречивые высказывания, которые могут быть в одном или нескольких текстах  На работу отводится 15 минут.</a:t>
            </a:r>
            <a:r>
              <a:rPr lang="ru-RU" sz="1500" b="1" i="1" dirty="0" smtClean="0">
                <a:latin typeface="Georgia" panose="02040502050405020303" pitchFamily="18" charset="0"/>
              </a:rPr>
              <a:t> </a:t>
            </a:r>
            <a:endParaRPr lang="ru-RU" sz="1500" dirty="0" smtClean="0"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b="1" i="1" dirty="0" smtClean="0">
                <a:latin typeface="Georgia" panose="02040502050405020303" pitchFamily="18" charset="0"/>
              </a:rPr>
              <a:t> Второй этап.</a:t>
            </a:r>
            <a:r>
              <a:rPr lang="ru-RU" sz="1500" i="1" dirty="0" smtClean="0">
                <a:latin typeface="Georgia" panose="02040502050405020303" pitchFamily="18" charset="0"/>
              </a:rPr>
              <a:t> </a:t>
            </a:r>
            <a:r>
              <a:rPr lang="ru-RU" sz="1500" b="1" i="1" dirty="0" smtClean="0">
                <a:latin typeface="Georgia" panose="02040502050405020303" pitchFamily="18" charset="0"/>
              </a:rPr>
              <a:t>Парная работа (</a:t>
            </a:r>
            <a:r>
              <a:rPr lang="ru-RU" sz="1500" b="1" i="1" dirty="0" err="1" smtClean="0">
                <a:latin typeface="Georgia" panose="02040502050405020303" pitchFamily="18" charset="0"/>
              </a:rPr>
              <a:t>нетворкинг-холл</a:t>
            </a:r>
            <a:r>
              <a:rPr lang="ru-RU" sz="1500" b="1" i="1" dirty="0" smtClean="0">
                <a:latin typeface="Georgia" panose="02040502050405020303" pitchFamily="18" charset="0"/>
              </a:rPr>
              <a:t>)</a:t>
            </a:r>
            <a:endParaRPr lang="ru-RU" sz="15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Georgia" panose="02040502050405020303" pitchFamily="18" charset="0"/>
              </a:rPr>
              <a:t>По окончании  первого этапа учащимся предлагается сформировать пары   для обсуждения собственных позиций. Для этого необходимо обменяться  найденной  информацией  ( на первом этапе) </a:t>
            </a:r>
            <a:r>
              <a:rPr lang="ru-RU" sz="1500" b="1" dirty="0" smtClean="0">
                <a:latin typeface="Georgia" panose="02040502050405020303" pitchFamily="18" charset="0"/>
              </a:rPr>
              <a:t>с каждым</a:t>
            </a:r>
            <a:r>
              <a:rPr lang="ru-RU" sz="1500" dirty="0" smtClean="0">
                <a:latin typeface="Georgia" panose="02040502050405020303" pitchFamily="18" charset="0"/>
              </a:rPr>
              <a:t> одноклассником, сидящим  на одном  ряду.  На работу каждой пары отводится 3 минуты.   Время парной  работы -  9  минут. Школьников нужно предупредить, что они могут  услышать и обсудить несколько мнений и:</a:t>
            </a:r>
          </a:p>
          <a:p>
            <a:pPr>
              <a:buNone/>
            </a:pPr>
            <a:r>
              <a:rPr lang="ru-RU" sz="1500" dirty="0" smtClean="0">
                <a:latin typeface="Georgia" panose="02040502050405020303" pitchFamily="18" charset="0"/>
              </a:rPr>
              <a:t> А) убедиться в правильности найденных противоречий, поделиться информацией;</a:t>
            </a:r>
          </a:p>
          <a:p>
            <a:pPr>
              <a:buNone/>
            </a:pPr>
            <a:r>
              <a:rPr lang="ru-RU" sz="1500" dirty="0" smtClean="0">
                <a:latin typeface="Georgia" panose="02040502050405020303" pitchFamily="18" charset="0"/>
              </a:rPr>
              <a:t>Б) услышать мнение другого и принять его точку зрения, поменяв при этом собственную.</a:t>
            </a:r>
          </a:p>
          <a:p>
            <a:pPr>
              <a:buNone/>
            </a:pPr>
            <a:r>
              <a:rPr lang="ru-RU" sz="1500" u="sng" dirty="0" smtClean="0">
                <a:latin typeface="Georgia" panose="02040502050405020303" pitchFamily="18" charset="0"/>
              </a:rPr>
              <a:t>Следует обратить внимание учащихся на то , что на  этом этапе нельзя  делать записи.</a:t>
            </a:r>
            <a:r>
              <a:rPr lang="ru-RU" sz="1500" b="1" i="1" dirty="0" smtClean="0">
                <a:latin typeface="Georgia" panose="02040502050405020303" pitchFamily="18" charset="0"/>
              </a:rPr>
              <a:t> </a:t>
            </a:r>
            <a:endParaRPr lang="ru-RU" sz="1500" b="1" dirty="0" smtClean="0"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b="1" i="1" dirty="0" smtClean="0">
                <a:latin typeface="Georgia" panose="02040502050405020303" pitchFamily="18" charset="0"/>
              </a:rPr>
              <a:t>Третий этап. Индивидуальная самостоятельная работа.</a:t>
            </a:r>
            <a:endParaRPr lang="ru-RU" sz="15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Georgia" panose="02040502050405020303" pitchFamily="18" charset="0"/>
              </a:rPr>
              <a:t>По окончании  парной работы учащиеся   вносят  результаты своей деятельности  во вторую таблицу. Это могут быть  как прежние наблюдения над противоречиями, так и  новые  (изменённые)  записи.  Время выполнения: 7 минут. </a:t>
            </a:r>
            <a:endParaRPr lang="ru-RU" sz="1500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5612" t="31357" r="27205" b="39851"/>
          <a:stretch/>
        </p:blipFill>
        <p:spPr bwMode="auto">
          <a:xfrm>
            <a:off x="395536" y="5013176"/>
            <a:ext cx="8496944" cy="1682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645024"/>
            <a:ext cx="8183880" cy="5994992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3968" y="-153889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975284"/>
              </p:ext>
            </p:extLst>
          </p:nvPr>
        </p:nvGraphicFramePr>
        <p:xfrm>
          <a:off x="290905" y="326878"/>
          <a:ext cx="8424936" cy="61264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3991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991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Индивидуаль-ная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противоречий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 1  тип противоречий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(за каждое)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1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Найдено 2 типа  противоречий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(за каждое)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Найдено 3 типа  противоречий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 за каждое)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12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противоречий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 1  тип противоречий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(за каждое)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Найдено 2 типа  противоречий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(за каждое)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1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Найдено 3 типа  противоречий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 за каждое)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92888" cy="49484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верно указанный тип  противоречий (в таблице № 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 указан новый тип противоречий.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(за каждый 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804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ошибок (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которые были в таблице №1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в нахождении противоречий.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( за каждое)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76672"/>
            <a:ext cx="818388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ИТОГИ АПРОБАЦИИ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607099"/>
              </p:ext>
            </p:extLst>
          </p:nvPr>
        </p:nvGraphicFramePr>
        <p:xfrm>
          <a:off x="539552" y="332656"/>
          <a:ext cx="8064896" cy="594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2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2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891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Положительное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получилось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82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большинство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увидело целесообразность работы в качестве одного из этапов подготовки к экзаменам, приняло активное участие в индивидуальной и парной работе.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45% участников испытали трудности в формулировке противоречий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78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Участники читали и                     перечитывали тексты,   анализировали их, делая пометки.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Большинство не увидело противоречия "суждение- факт" и "факт -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факт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".</a:t>
                      </a: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30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45% учащихся нашли и сформулировали противоречия.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Были трудности в восприятии фотографий, графиков, таблиц как разновидностей текста. 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30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 приняли условие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работать в парах, но активнее обсуждение шло в тех случаях, когда встречались пары, связанные дружескими отношениями.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17%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смогли правильно оформить записи в таблице 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Результат изменился у 88 % участников: у 58 % он улучшился количественно, у 11 % изменился тип противоречий,  5% отказались от своего решения, у  2 человек  (11%) появился новый тип противоречий.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3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Материалы размещены на сайтах: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МАОУ «СОШ «</a:t>
            </a:r>
            <a:r>
              <a:rPr lang="ru-RU" dirty="0" err="1" smtClean="0"/>
              <a:t>Мастерград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Федеральный государственный         образовательный стандарт основного общего образования: апробация внедрения. Пермский край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448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Образовательное событие «Нетворкинг-холл»:  умение находить противоречия в сплошных и несплошных текстах»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2018-11-25T13:07:45Z</dcterms:created>
  <dcterms:modified xsi:type="dcterms:W3CDTF">2018-11-27T16:27:10Z</dcterms:modified>
</cp:coreProperties>
</file>